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EBAE2F-D73B-4DA0-8C54-AEDD42098D57}" v="17" dt="2023-06-07T09:57:24.2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ce Gulbe" userId="7efbe395-a5c6-46a6-803d-820be3c79594" providerId="ADAL" clId="{93EBAE2F-D73B-4DA0-8C54-AEDD42098D57}"/>
    <pc:docChg chg="custSel modSld">
      <pc:chgData name="Dace Gulbe" userId="7efbe395-a5c6-46a6-803d-820be3c79594" providerId="ADAL" clId="{93EBAE2F-D73B-4DA0-8C54-AEDD42098D57}" dt="2023-06-07T09:57:49.353" v="47" actId="1076"/>
      <pc:docMkLst>
        <pc:docMk/>
      </pc:docMkLst>
      <pc:sldChg chg="addSp delSp modSp mod">
        <pc:chgData name="Dace Gulbe" userId="7efbe395-a5c6-46a6-803d-820be3c79594" providerId="ADAL" clId="{93EBAE2F-D73B-4DA0-8C54-AEDD42098D57}" dt="2023-06-07T09:55:33.561" v="26" actId="1076"/>
        <pc:sldMkLst>
          <pc:docMk/>
          <pc:sldMk cId="119795038" sldId="256"/>
        </pc:sldMkLst>
        <pc:spChg chg="mod">
          <ac:chgData name="Dace Gulbe" userId="7efbe395-a5c6-46a6-803d-820be3c79594" providerId="ADAL" clId="{93EBAE2F-D73B-4DA0-8C54-AEDD42098D57}" dt="2023-06-07T09:55:33.561" v="26" actId="1076"/>
          <ac:spMkLst>
            <pc:docMk/>
            <pc:sldMk cId="119795038" sldId="256"/>
            <ac:spMk id="2" creationId="{00000000-0000-0000-0000-000000000000}"/>
          </ac:spMkLst>
        </pc:spChg>
        <pc:picChg chg="add del mod">
          <ac:chgData name="Dace Gulbe" userId="7efbe395-a5c6-46a6-803d-820be3c79594" providerId="ADAL" clId="{93EBAE2F-D73B-4DA0-8C54-AEDD42098D57}" dt="2023-06-07T09:54:52.247" v="22" actId="478"/>
          <ac:picMkLst>
            <pc:docMk/>
            <pc:sldMk cId="119795038" sldId="256"/>
            <ac:picMk id="3" creationId="{A8360548-4453-F7BD-54FF-D1F8690452B8}"/>
          </ac:picMkLst>
        </pc:picChg>
        <pc:picChg chg="add del mod">
          <ac:chgData name="Dace Gulbe" userId="7efbe395-a5c6-46a6-803d-820be3c79594" providerId="ADAL" clId="{93EBAE2F-D73B-4DA0-8C54-AEDD42098D57}" dt="2023-06-07T09:54:23.739" v="17" actId="478"/>
          <ac:picMkLst>
            <pc:docMk/>
            <pc:sldMk cId="119795038" sldId="256"/>
            <ac:picMk id="7" creationId="{00000000-0000-0000-0000-000000000000}"/>
          </ac:picMkLst>
        </pc:picChg>
        <pc:picChg chg="add mod">
          <ac:chgData name="Dace Gulbe" userId="7efbe395-a5c6-46a6-803d-820be3c79594" providerId="ADAL" clId="{93EBAE2F-D73B-4DA0-8C54-AEDD42098D57}" dt="2023-06-07T09:55:25.352" v="25" actId="1076"/>
          <ac:picMkLst>
            <pc:docMk/>
            <pc:sldMk cId="119795038" sldId="256"/>
            <ac:picMk id="1026" creationId="{00CA9A0A-D163-94A2-FE6A-649F278B4785}"/>
          </ac:picMkLst>
        </pc:picChg>
        <pc:picChg chg="add del mod">
          <ac:chgData name="Dace Gulbe" userId="7efbe395-a5c6-46a6-803d-820be3c79594" providerId="ADAL" clId="{93EBAE2F-D73B-4DA0-8C54-AEDD42098D57}" dt="2023-06-07T09:54:23.739" v="17" actId="478"/>
          <ac:picMkLst>
            <pc:docMk/>
            <pc:sldMk cId="119795038" sldId="256"/>
            <ac:picMk id="1026" creationId="{76C09F14-8F34-60DE-6AEB-D8B20ECBDA52}"/>
          </ac:picMkLst>
        </pc:picChg>
      </pc:sldChg>
      <pc:sldChg chg="addSp modSp mod">
        <pc:chgData name="Dace Gulbe" userId="7efbe395-a5c6-46a6-803d-820be3c79594" providerId="ADAL" clId="{93EBAE2F-D73B-4DA0-8C54-AEDD42098D57}" dt="2023-06-07T09:57:49.353" v="47" actId="1076"/>
        <pc:sldMkLst>
          <pc:docMk/>
          <pc:sldMk cId="2852943856" sldId="257"/>
        </pc:sldMkLst>
        <pc:spChg chg="add mod">
          <ac:chgData name="Dace Gulbe" userId="7efbe395-a5c6-46a6-803d-820be3c79594" providerId="ADAL" clId="{93EBAE2F-D73B-4DA0-8C54-AEDD42098D57}" dt="2023-06-07T09:57:49.353" v="47" actId="1076"/>
          <ac:spMkLst>
            <pc:docMk/>
            <pc:sldMk cId="2852943856" sldId="257"/>
            <ac:spMk id="5" creationId="{15495CFB-4BA5-AA2E-AAB8-6B055125A602}"/>
          </ac:spMkLst>
        </pc:spChg>
      </pc:sldChg>
      <pc:sldChg chg="addSp modSp mod">
        <pc:chgData name="Dace Gulbe" userId="7efbe395-a5c6-46a6-803d-820be3c79594" providerId="ADAL" clId="{93EBAE2F-D73B-4DA0-8C54-AEDD42098D57}" dt="2023-06-07T09:56:50.513" v="36" actId="1076"/>
        <pc:sldMkLst>
          <pc:docMk/>
          <pc:sldMk cId="3857146293" sldId="258"/>
        </pc:sldMkLst>
        <pc:spChg chg="add mod">
          <ac:chgData name="Dace Gulbe" userId="7efbe395-a5c6-46a6-803d-820be3c79594" providerId="ADAL" clId="{93EBAE2F-D73B-4DA0-8C54-AEDD42098D57}" dt="2023-06-07T09:56:50.513" v="36" actId="1076"/>
          <ac:spMkLst>
            <pc:docMk/>
            <pc:sldMk cId="3857146293" sldId="258"/>
            <ac:spMk id="3" creationId="{5D530965-0AEF-FC9B-F74F-CE0A41D40ECB}"/>
          </ac:spMkLst>
        </pc:spChg>
      </pc:sldChg>
      <pc:sldChg chg="addSp modSp mod">
        <pc:chgData name="Dace Gulbe" userId="7efbe395-a5c6-46a6-803d-820be3c79594" providerId="ADAL" clId="{93EBAE2F-D73B-4DA0-8C54-AEDD42098D57}" dt="2023-06-07T09:57:03.496" v="38" actId="1076"/>
        <pc:sldMkLst>
          <pc:docMk/>
          <pc:sldMk cId="179549655" sldId="259"/>
        </pc:sldMkLst>
        <pc:spChg chg="add mod">
          <ac:chgData name="Dace Gulbe" userId="7efbe395-a5c6-46a6-803d-820be3c79594" providerId="ADAL" clId="{93EBAE2F-D73B-4DA0-8C54-AEDD42098D57}" dt="2023-06-07T09:57:03.496" v="38" actId="1076"/>
          <ac:spMkLst>
            <pc:docMk/>
            <pc:sldMk cId="179549655" sldId="259"/>
            <ac:spMk id="3" creationId="{95534BA7-649A-6138-EB02-7D937D8EDB91}"/>
          </ac:spMkLst>
        </pc:spChg>
      </pc:sldChg>
      <pc:sldChg chg="addSp modSp mod">
        <pc:chgData name="Dace Gulbe" userId="7efbe395-a5c6-46a6-803d-820be3c79594" providerId="ADAL" clId="{93EBAE2F-D73B-4DA0-8C54-AEDD42098D57}" dt="2023-06-07T09:57:11.089" v="40" actId="1076"/>
        <pc:sldMkLst>
          <pc:docMk/>
          <pc:sldMk cId="4191933731" sldId="261"/>
        </pc:sldMkLst>
        <pc:spChg chg="add mod">
          <ac:chgData name="Dace Gulbe" userId="7efbe395-a5c6-46a6-803d-820be3c79594" providerId="ADAL" clId="{93EBAE2F-D73B-4DA0-8C54-AEDD42098D57}" dt="2023-06-07T09:57:11.089" v="40" actId="1076"/>
          <ac:spMkLst>
            <pc:docMk/>
            <pc:sldMk cId="4191933731" sldId="261"/>
            <ac:spMk id="3" creationId="{F666D5A8-CD1E-1C52-7DF8-C163AD1FA4FA}"/>
          </ac:spMkLst>
        </pc:spChg>
      </pc:sldChg>
      <pc:sldChg chg="addSp modSp mod">
        <pc:chgData name="Dace Gulbe" userId="7efbe395-a5c6-46a6-803d-820be3c79594" providerId="ADAL" clId="{93EBAE2F-D73B-4DA0-8C54-AEDD42098D57}" dt="2023-06-07T09:57:18.969" v="42" actId="14100"/>
        <pc:sldMkLst>
          <pc:docMk/>
          <pc:sldMk cId="3800842220" sldId="262"/>
        </pc:sldMkLst>
        <pc:spChg chg="add mod">
          <ac:chgData name="Dace Gulbe" userId="7efbe395-a5c6-46a6-803d-820be3c79594" providerId="ADAL" clId="{93EBAE2F-D73B-4DA0-8C54-AEDD42098D57}" dt="2023-06-07T09:57:18.969" v="42" actId="14100"/>
          <ac:spMkLst>
            <pc:docMk/>
            <pc:sldMk cId="3800842220" sldId="262"/>
            <ac:spMk id="5" creationId="{F80062F9-8E6E-45FC-11E4-B2A12F7D6EF8}"/>
          </ac:spMkLst>
        </pc:spChg>
      </pc:sldChg>
      <pc:sldChg chg="addSp modSp mod">
        <pc:chgData name="Dace Gulbe" userId="7efbe395-a5c6-46a6-803d-820be3c79594" providerId="ADAL" clId="{93EBAE2F-D73B-4DA0-8C54-AEDD42098D57}" dt="2023-06-07T09:57:28.153" v="44" actId="1076"/>
        <pc:sldMkLst>
          <pc:docMk/>
          <pc:sldMk cId="3356038510" sldId="263"/>
        </pc:sldMkLst>
        <pc:spChg chg="add mod">
          <ac:chgData name="Dace Gulbe" userId="7efbe395-a5c6-46a6-803d-820be3c79594" providerId="ADAL" clId="{93EBAE2F-D73B-4DA0-8C54-AEDD42098D57}" dt="2023-06-07T09:57:28.153" v="44" actId="1076"/>
          <ac:spMkLst>
            <pc:docMk/>
            <pc:sldMk cId="3356038510" sldId="263"/>
            <ac:spMk id="3" creationId="{A5F2F863-7FCE-6634-983C-D82C9873AB5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4706A-2E84-4BD2-8A00-CA61ECBF00D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2BC7-029C-472A-A89D-B8B5130FA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86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4706A-2E84-4BD2-8A00-CA61ECBF00D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2BC7-029C-472A-A89D-B8B5130FA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51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4706A-2E84-4BD2-8A00-CA61ECBF00D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2BC7-029C-472A-A89D-B8B5130FA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77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4706A-2E84-4BD2-8A00-CA61ECBF00D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2BC7-029C-472A-A89D-B8B5130FA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78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4706A-2E84-4BD2-8A00-CA61ECBF00D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2BC7-029C-472A-A89D-B8B5130FA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59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4706A-2E84-4BD2-8A00-CA61ECBF00D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2BC7-029C-472A-A89D-B8B5130FA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47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4706A-2E84-4BD2-8A00-CA61ECBF00D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2BC7-029C-472A-A89D-B8B5130FA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2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4706A-2E84-4BD2-8A00-CA61ECBF00D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2BC7-029C-472A-A89D-B8B5130FA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39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4706A-2E84-4BD2-8A00-CA61ECBF00D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2BC7-029C-472A-A89D-B8B5130FA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03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4706A-2E84-4BD2-8A00-CA61ECBF00D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2BC7-029C-472A-A89D-B8B5130FA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2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4706A-2E84-4BD2-8A00-CA61ECBF00D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2BC7-029C-472A-A89D-B8B5130FA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81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4706A-2E84-4BD2-8A00-CA61ECBF00D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52BC7-029C-472A-A89D-B8B5130FA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7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5.png"/><Relationship Id="rId7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2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7.png"/><Relationship Id="rId7" Type="http://schemas.openxmlformats.org/officeDocument/2006/relationships/image" Target="../media/image20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iff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emf"/><Relationship Id="rId7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10" Type="http://schemas.openxmlformats.org/officeDocument/2006/relationships/image" Target="../media/image2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png"/><Relationship Id="rId7" Type="http://schemas.openxmlformats.org/officeDocument/2006/relationships/image" Target="../media/image3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1.png"/><Relationship Id="rId10" Type="http://schemas.openxmlformats.org/officeDocument/2006/relationships/image" Target="../media/image2.png"/><Relationship Id="rId4" Type="http://schemas.openxmlformats.org/officeDocument/2006/relationships/image" Target="../media/image30.jpeg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2569" y="1728650"/>
            <a:ext cx="9144000" cy="283915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Biomaterials  for medicine, pharmacy and veterinary</a:t>
            </a:r>
            <a:br>
              <a:rPr lang="lv-LV" b="1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lv-LV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lv-LV" sz="2000" b="1" dirty="0">
                <a:solidFill>
                  <a:schemeClr val="accent5">
                    <a:lumMod val="75000"/>
                  </a:schemeClr>
                </a:solidFill>
              </a:rPr>
              <a:t>"Novel </a:t>
            </a:r>
            <a:r>
              <a:rPr lang="lv-LV" sz="2000" b="1" dirty="0" err="1">
                <a:solidFill>
                  <a:schemeClr val="accent5">
                    <a:lumMod val="75000"/>
                  </a:schemeClr>
                </a:solidFill>
              </a:rPr>
              <a:t>photoluminescence</a:t>
            </a:r>
            <a:r>
              <a:rPr lang="lv-LV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lv-LV" sz="2000" b="1" dirty="0" err="1">
                <a:solidFill>
                  <a:schemeClr val="accent5">
                    <a:lumMod val="75000"/>
                  </a:schemeClr>
                </a:solidFill>
              </a:rPr>
              <a:t>platforms</a:t>
            </a:r>
            <a:r>
              <a:rPr lang="lv-LV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lv-LV" sz="2000" b="1" dirty="0" err="1">
                <a:solidFill>
                  <a:schemeClr val="accent5">
                    <a:lumMod val="75000"/>
                  </a:schemeClr>
                </a:solidFill>
              </a:rPr>
              <a:t>for</a:t>
            </a:r>
            <a:r>
              <a:rPr lang="lv-LV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lv-LV" sz="2000" b="1" dirty="0" err="1">
                <a:solidFill>
                  <a:schemeClr val="accent5">
                    <a:lumMod val="75000"/>
                  </a:schemeClr>
                </a:solidFill>
              </a:rPr>
              <a:t>Listeria</a:t>
            </a:r>
            <a:r>
              <a:rPr lang="lv-LV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lv-LV" sz="2000" b="1" dirty="0" err="1">
                <a:solidFill>
                  <a:schemeClr val="accent5">
                    <a:lumMod val="75000"/>
                  </a:schemeClr>
                </a:solidFill>
              </a:rPr>
              <a:t>monocytogenes</a:t>
            </a:r>
            <a:r>
              <a:rPr lang="lv-LV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lv-LV" sz="2000" b="1" dirty="0" err="1">
                <a:solidFill>
                  <a:schemeClr val="accent5">
                    <a:lumMod val="75000"/>
                  </a:schemeClr>
                </a:solidFill>
              </a:rPr>
              <a:t>detection</a:t>
            </a:r>
            <a:r>
              <a:rPr lang="lv-LV" sz="2000" b="1" dirty="0">
                <a:solidFill>
                  <a:schemeClr val="accent5">
                    <a:lumMod val="75000"/>
                  </a:schemeClr>
                </a:solidFill>
              </a:rPr>
              <a:t>" 1.1.1.5/21/A/001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0" y="5129350"/>
            <a:ext cx="4702945" cy="17286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2" descr="https://www.asi.lu.lv/fileadmin/_processed_/b/0/csm_04_Atomfiz_spektrask_instituts_vert_ENG_6aafa49ca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498" y="105142"/>
            <a:ext cx="1339117" cy="133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0CA9A0A-D163-94A2-FE6A-649F278B4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542" y="5594495"/>
            <a:ext cx="3866156" cy="100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95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766" y="250644"/>
            <a:ext cx="7748451" cy="1325563"/>
          </a:xfrm>
        </p:spPr>
        <p:txBody>
          <a:bodyPr/>
          <a:lstStyle/>
          <a:p>
            <a:r>
              <a:rPr lang="en-US" b="1" dirty="0"/>
              <a:t>Main areas, expected to cover with program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5652" y="2130425"/>
            <a:ext cx="10515600" cy="4351338"/>
          </a:xfrm>
        </p:spPr>
        <p:txBody>
          <a:bodyPr/>
          <a:lstStyle/>
          <a:p>
            <a:r>
              <a:rPr lang="en-US" dirty="0"/>
              <a:t>Scaffolds for tissue regeneration and tissue engineering</a:t>
            </a:r>
          </a:p>
          <a:p>
            <a:r>
              <a:rPr lang="en-US" dirty="0"/>
              <a:t>Hemostatic materials and drug-release scaffolds</a:t>
            </a:r>
          </a:p>
          <a:p>
            <a:r>
              <a:rPr lang="en-US" dirty="0"/>
              <a:t>Antibacterial complexes with focus to MRSA strains</a:t>
            </a:r>
          </a:p>
          <a:p>
            <a:r>
              <a:rPr lang="en-US" dirty="0"/>
              <a:t>Anticancer therapy (Photo-thermal and photo-dynamic therapies)</a:t>
            </a:r>
          </a:p>
          <a:p>
            <a:r>
              <a:rPr lang="en-US" dirty="0"/>
              <a:t>Biocompatible coatings for dental and orthopedics implants</a:t>
            </a:r>
          </a:p>
        </p:txBody>
      </p:sp>
      <p:pic>
        <p:nvPicPr>
          <p:cNvPr id="1026" name="Picture 2" descr="https://www.asi.lu.lv/fileadmin/_processed_/b/0/csm_04_Atomfiz_spektrask_instituts_vert_ENG_6aafa49ca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498" y="122727"/>
            <a:ext cx="1339117" cy="133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495CFB-4BA5-AA2E-AAB8-6B055125A602}"/>
              </a:ext>
            </a:extLst>
          </p:cNvPr>
          <p:cNvSpPr txBox="1"/>
          <p:nvPr/>
        </p:nvSpPr>
        <p:spPr>
          <a:xfrm>
            <a:off x="8029038" y="6212053"/>
            <a:ext cx="41629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400" dirty="0"/>
              <a:t>"Novel </a:t>
            </a:r>
            <a:r>
              <a:rPr lang="lv-LV" sz="1400" dirty="0" err="1"/>
              <a:t>photoluminescence</a:t>
            </a:r>
            <a:r>
              <a:rPr lang="lv-LV" sz="1400" dirty="0"/>
              <a:t> </a:t>
            </a:r>
            <a:r>
              <a:rPr lang="lv-LV" sz="1400" dirty="0" err="1"/>
              <a:t>platforms</a:t>
            </a:r>
            <a:r>
              <a:rPr lang="lv-LV" sz="1400" dirty="0"/>
              <a:t> </a:t>
            </a:r>
            <a:r>
              <a:rPr lang="lv-LV" sz="1400" dirty="0" err="1"/>
              <a:t>for</a:t>
            </a:r>
            <a:r>
              <a:rPr lang="lv-LV" sz="1400" dirty="0"/>
              <a:t> </a:t>
            </a:r>
            <a:r>
              <a:rPr lang="lv-LV" sz="1400" dirty="0" err="1"/>
              <a:t>Listeria</a:t>
            </a:r>
            <a:r>
              <a:rPr lang="lv-LV" sz="1400" dirty="0"/>
              <a:t> </a:t>
            </a:r>
            <a:r>
              <a:rPr lang="lv-LV" sz="1400" dirty="0" err="1"/>
              <a:t>monocytogenes</a:t>
            </a:r>
            <a:r>
              <a:rPr lang="lv-LV" sz="1400" dirty="0"/>
              <a:t> </a:t>
            </a:r>
            <a:r>
              <a:rPr lang="lv-LV" sz="1400" dirty="0" err="1"/>
              <a:t>detection</a:t>
            </a:r>
            <a:r>
              <a:rPr lang="lv-LV" sz="1400" dirty="0"/>
              <a:t>" 1.1.1.5/21/A/001</a:t>
            </a:r>
          </a:p>
        </p:txBody>
      </p:sp>
    </p:spTree>
    <p:extLst>
      <p:ext uri="{BB962C8B-B14F-4D97-AF65-F5344CB8AC3E}">
        <p14:creationId xmlns:p14="http://schemas.microsoft.com/office/powerpoint/2010/main" val="2852943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78" y="189250"/>
            <a:ext cx="9150532" cy="1325563"/>
          </a:xfrm>
        </p:spPr>
        <p:txBody>
          <a:bodyPr/>
          <a:lstStyle/>
          <a:p>
            <a:r>
              <a:rPr lang="en-US" b="1" dirty="0"/>
              <a:t>Scaffolds for tissue regeneration and tissue engineering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80411" y="3065418"/>
            <a:ext cx="2447110" cy="12017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Electrospun</a:t>
            </a:r>
            <a:r>
              <a:rPr lang="en-US" b="1" dirty="0"/>
              <a:t> and freeze-dried materials from synthetic and natural polymers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44" y="2968012"/>
            <a:ext cx="1817234" cy="7695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06" y="3884534"/>
            <a:ext cx="1647809" cy="103278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37903" y="2161210"/>
            <a:ext cx="2793275" cy="4756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External partners support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966166" y="2161210"/>
            <a:ext cx="2793275" cy="4756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LU collaboration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3460569" y="2307464"/>
            <a:ext cx="4476205" cy="189299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8097" y="4082065"/>
            <a:ext cx="1370546" cy="12099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414" y="5149953"/>
            <a:ext cx="1284287" cy="1284287"/>
          </a:xfrm>
          <a:prstGeom prst="rect">
            <a:avLst/>
          </a:prstGeom>
        </p:spPr>
      </p:pic>
      <p:sp>
        <p:nvSpPr>
          <p:cNvPr id="14" name="Стрелка вниз 13"/>
          <p:cNvSpPr/>
          <p:nvPr/>
        </p:nvSpPr>
        <p:spPr>
          <a:xfrm>
            <a:off x="5284411" y="2496763"/>
            <a:ext cx="535577" cy="568655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5266" y="4835856"/>
            <a:ext cx="2533650" cy="18097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847" y="4400925"/>
            <a:ext cx="1330119" cy="122555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936774" y="3113291"/>
            <a:ext cx="2793275" cy="4756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LU ASI (</a:t>
            </a:r>
            <a:r>
              <a:rPr lang="en-US" b="1" dirty="0" err="1"/>
              <a:t>Dr</a:t>
            </a:r>
            <a:r>
              <a:rPr lang="en-US" b="1" dirty="0"/>
              <a:t> Roman </a:t>
            </a:r>
            <a:r>
              <a:rPr lang="en-US" b="1" dirty="0" err="1"/>
              <a:t>Viter</a:t>
            </a:r>
            <a:r>
              <a:rPr lang="en-US" b="1" dirty="0"/>
              <a:t>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936773" y="3884534"/>
            <a:ext cx="2793275" cy="4756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Medical Faculty (Prof. </a:t>
            </a:r>
            <a:r>
              <a:rPr lang="en-US" b="1" dirty="0" err="1"/>
              <a:t>Una</a:t>
            </a:r>
            <a:r>
              <a:rPr lang="en-US" b="1" dirty="0"/>
              <a:t> </a:t>
            </a:r>
            <a:r>
              <a:rPr lang="en-US" b="1" dirty="0" err="1"/>
              <a:t>Riekstina</a:t>
            </a:r>
            <a:r>
              <a:rPr lang="en-US" b="1" dirty="0"/>
              <a:t>)</a:t>
            </a:r>
          </a:p>
        </p:txBody>
      </p:sp>
      <p:pic>
        <p:nvPicPr>
          <p:cNvPr id="21" name="Picture 2" descr="https://www.asi.lu.lv/fileadmin/_processed_/b/0/csm_04_Atomfiz_spektrask_instituts_vert_ENG_6aafa49ca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498" y="105142"/>
            <a:ext cx="1339117" cy="133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530965-0AEF-FC9B-F74F-CE0A41D40ECB}"/>
              </a:ext>
            </a:extLst>
          </p:cNvPr>
          <p:cNvSpPr txBox="1"/>
          <p:nvPr/>
        </p:nvSpPr>
        <p:spPr>
          <a:xfrm>
            <a:off x="8341903" y="6122386"/>
            <a:ext cx="38500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400" dirty="0"/>
              <a:t>"Novel </a:t>
            </a:r>
            <a:r>
              <a:rPr lang="lv-LV" sz="1400" dirty="0" err="1"/>
              <a:t>photoluminescence</a:t>
            </a:r>
            <a:r>
              <a:rPr lang="lv-LV" sz="1400" dirty="0"/>
              <a:t> </a:t>
            </a:r>
            <a:r>
              <a:rPr lang="lv-LV" sz="1400" dirty="0" err="1"/>
              <a:t>platforms</a:t>
            </a:r>
            <a:r>
              <a:rPr lang="lv-LV" sz="1400" dirty="0"/>
              <a:t> </a:t>
            </a:r>
            <a:r>
              <a:rPr lang="lv-LV" sz="1400" dirty="0" err="1"/>
              <a:t>for</a:t>
            </a:r>
            <a:r>
              <a:rPr lang="lv-LV" sz="1400" dirty="0"/>
              <a:t> </a:t>
            </a:r>
            <a:r>
              <a:rPr lang="lv-LV" sz="1400" dirty="0" err="1"/>
              <a:t>Listeria</a:t>
            </a:r>
            <a:r>
              <a:rPr lang="lv-LV" sz="1400" dirty="0"/>
              <a:t> </a:t>
            </a:r>
            <a:r>
              <a:rPr lang="lv-LV" sz="1400" dirty="0" err="1"/>
              <a:t>monocytogenes</a:t>
            </a:r>
            <a:r>
              <a:rPr lang="lv-LV" sz="1400" dirty="0"/>
              <a:t> </a:t>
            </a:r>
            <a:r>
              <a:rPr lang="lv-LV" sz="1400" dirty="0" err="1"/>
              <a:t>detection</a:t>
            </a:r>
            <a:r>
              <a:rPr lang="lv-LV" sz="1400" dirty="0"/>
              <a:t>" 1.1.1.5/21/A/001</a:t>
            </a:r>
          </a:p>
        </p:txBody>
      </p:sp>
    </p:spTree>
    <p:extLst>
      <p:ext uri="{BB962C8B-B14F-4D97-AF65-F5344CB8AC3E}">
        <p14:creationId xmlns:p14="http://schemas.microsoft.com/office/powerpoint/2010/main" val="3857146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314" y="504462"/>
            <a:ext cx="10515600" cy="1325563"/>
          </a:xfrm>
        </p:spPr>
        <p:txBody>
          <a:bodyPr/>
          <a:lstStyle/>
          <a:p>
            <a:r>
              <a:rPr lang="en-US" b="1" dirty="0"/>
              <a:t>Hemostatic materials and drug-release scaffolds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80411" y="3065418"/>
            <a:ext cx="2447110" cy="12017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Chitosan and complex sponges with hemostatic and drug-release properties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93" y="5780236"/>
            <a:ext cx="1817234" cy="7695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06" y="3884534"/>
            <a:ext cx="1647809" cy="103278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37903" y="2161210"/>
            <a:ext cx="2793275" cy="4756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External partners support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966166" y="2161210"/>
            <a:ext cx="2793275" cy="4756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LU collaboration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3460569" y="2307464"/>
            <a:ext cx="4476205" cy="189299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Стрелка вниз 13"/>
          <p:cNvSpPr/>
          <p:nvPr/>
        </p:nvSpPr>
        <p:spPr>
          <a:xfrm>
            <a:off x="5284411" y="2496763"/>
            <a:ext cx="535577" cy="568655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 17"/>
          <p:cNvSpPr/>
          <p:nvPr/>
        </p:nvSpPr>
        <p:spPr>
          <a:xfrm>
            <a:off x="7936774" y="3113291"/>
            <a:ext cx="2793275" cy="4756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LU ASI (</a:t>
            </a:r>
            <a:r>
              <a:rPr lang="en-US" b="1" dirty="0" err="1"/>
              <a:t>Dr</a:t>
            </a:r>
            <a:r>
              <a:rPr lang="en-US" b="1" dirty="0"/>
              <a:t> Roman </a:t>
            </a:r>
            <a:r>
              <a:rPr lang="en-US" b="1" dirty="0" err="1"/>
              <a:t>Viter</a:t>
            </a:r>
            <a:r>
              <a:rPr lang="en-US" b="1" dirty="0"/>
              <a:t>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936773" y="3884534"/>
            <a:ext cx="2793275" cy="4756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Medical Faculty (Prof. </a:t>
            </a:r>
            <a:r>
              <a:rPr lang="en-US" b="1" dirty="0" err="1"/>
              <a:t>Una</a:t>
            </a:r>
            <a:r>
              <a:rPr lang="en-US" b="1" dirty="0"/>
              <a:t> </a:t>
            </a:r>
            <a:r>
              <a:rPr lang="en-US" b="1" dirty="0" err="1"/>
              <a:t>Riekstina</a:t>
            </a:r>
            <a:r>
              <a:rPr lang="en-US" b="1" dirty="0"/>
              <a:t>)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2828" y="4019610"/>
            <a:ext cx="1535443" cy="85984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94" y="5002713"/>
            <a:ext cx="2708366" cy="56035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577" y="2782628"/>
            <a:ext cx="2590800" cy="110490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7936772" y="4655777"/>
            <a:ext cx="2793275" cy="4756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LU ASI (</a:t>
            </a:r>
            <a:r>
              <a:rPr lang="en-US" b="1" dirty="0" err="1"/>
              <a:t>Dr</a:t>
            </a:r>
            <a:r>
              <a:rPr lang="en-US" b="1" dirty="0"/>
              <a:t> </a:t>
            </a:r>
            <a:r>
              <a:rPr lang="en-US" b="1" dirty="0" err="1"/>
              <a:t>Mindaugas</a:t>
            </a:r>
            <a:r>
              <a:rPr lang="en-US" b="1" dirty="0"/>
              <a:t> </a:t>
            </a:r>
            <a:r>
              <a:rPr lang="en-US" b="1" dirty="0" err="1"/>
              <a:t>Tamosiuna</a:t>
            </a:r>
            <a:r>
              <a:rPr lang="en-US" b="1" dirty="0"/>
              <a:t>)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657" y="4530202"/>
            <a:ext cx="1424309" cy="124697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одежда, ткань, коврик&#10;&#10;Автоматически созданное описание">
            <a:extLst>
              <a:ext uri="{FF2B5EF4-FFF2-40B4-BE49-F238E27FC236}">
                <a16:creationId xmlns:a16="http://schemas.microsoft.com/office/drawing/2014/main" id="{3E3B19AB-2686-4184-A686-83C4B7958DF9}"/>
              </a:ext>
            </a:extLst>
          </p:cNvPr>
          <p:cNvPicPr/>
          <p:nvPr/>
        </p:nvPicPr>
        <p:blipFill>
          <a:blip r:embed="rId8"/>
          <a:srcRect r="55241" b="40536"/>
          <a:stretch>
            <a:fillRect/>
          </a:stretch>
        </p:blipFill>
        <p:spPr bwMode="auto">
          <a:xfrm>
            <a:off x="5327649" y="5070946"/>
            <a:ext cx="1442720" cy="964008"/>
          </a:xfrm>
          <a:prstGeom prst="rect">
            <a:avLst/>
          </a:prstGeom>
          <a:noFill/>
          <a:ln w="12700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18"/>
          <a:stretch/>
        </p:blipFill>
        <p:spPr>
          <a:xfrm>
            <a:off x="6493472" y="5563064"/>
            <a:ext cx="1325211" cy="1221032"/>
          </a:xfrm>
          <a:prstGeom prst="rect">
            <a:avLst/>
          </a:prstGeom>
        </p:spPr>
      </p:pic>
      <p:pic>
        <p:nvPicPr>
          <p:cNvPr id="27" name="Picture 2" descr="https://www.asi.lu.lv/fileadmin/_processed_/b/0/csm_04_Atomfiz_spektrask_instituts_vert_ENG_6aafa49ca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498" y="105142"/>
            <a:ext cx="1339117" cy="133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534BA7-649A-6138-EB02-7D937D8EDB91}"/>
              </a:ext>
            </a:extLst>
          </p:cNvPr>
          <p:cNvSpPr txBox="1"/>
          <p:nvPr/>
        </p:nvSpPr>
        <p:spPr>
          <a:xfrm>
            <a:off x="8341903" y="6257554"/>
            <a:ext cx="38500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400" dirty="0"/>
              <a:t>"Novel </a:t>
            </a:r>
            <a:r>
              <a:rPr lang="lv-LV" sz="1400" dirty="0" err="1"/>
              <a:t>photoluminescence</a:t>
            </a:r>
            <a:r>
              <a:rPr lang="lv-LV" sz="1400" dirty="0"/>
              <a:t> </a:t>
            </a:r>
            <a:r>
              <a:rPr lang="lv-LV" sz="1400" dirty="0" err="1"/>
              <a:t>platforms</a:t>
            </a:r>
            <a:r>
              <a:rPr lang="lv-LV" sz="1400" dirty="0"/>
              <a:t> </a:t>
            </a:r>
            <a:r>
              <a:rPr lang="lv-LV" sz="1400" dirty="0" err="1"/>
              <a:t>for</a:t>
            </a:r>
            <a:r>
              <a:rPr lang="lv-LV" sz="1400" dirty="0"/>
              <a:t> </a:t>
            </a:r>
            <a:r>
              <a:rPr lang="lv-LV" sz="1400" dirty="0" err="1"/>
              <a:t>Listeria</a:t>
            </a:r>
            <a:r>
              <a:rPr lang="lv-LV" sz="1400" dirty="0"/>
              <a:t> </a:t>
            </a:r>
            <a:r>
              <a:rPr lang="lv-LV" sz="1400" dirty="0" err="1"/>
              <a:t>monocytogenes</a:t>
            </a:r>
            <a:r>
              <a:rPr lang="lv-LV" sz="1400" dirty="0"/>
              <a:t> </a:t>
            </a:r>
            <a:r>
              <a:rPr lang="lv-LV" sz="1400" dirty="0" err="1"/>
              <a:t>detection</a:t>
            </a:r>
            <a:r>
              <a:rPr lang="lv-LV" sz="1400" dirty="0"/>
              <a:t>" 1.1.1.5/21/A/001</a:t>
            </a:r>
          </a:p>
        </p:txBody>
      </p:sp>
    </p:spTree>
    <p:extLst>
      <p:ext uri="{BB962C8B-B14F-4D97-AF65-F5344CB8AC3E}">
        <p14:creationId xmlns:p14="http://schemas.microsoft.com/office/powerpoint/2010/main" val="179549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523" y="161202"/>
            <a:ext cx="7918268" cy="1325563"/>
          </a:xfrm>
        </p:spPr>
        <p:txBody>
          <a:bodyPr/>
          <a:lstStyle/>
          <a:p>
            <a:r>
              <a:rPr lang="en-US" b="1" dirty="0"/>
              <a:t>Antibacterial complexes with focus to MRSA strains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80411" y="3065418"/>
            <a:ext cx="2447110" cy="12017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Metal-based nanoparticles and organic/NPs </a:t>
            </a:r>
            <a:r>
              <a:rPr lang="en-US" b="1" dirty="0" err="1"/>
              <a:t>compexes</a:t>
            </a:r>
            <a:endParaRPr lang="en-US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7903" y="2161210"/>
            <a:ext cx="2793275" cy="4756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External partners support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966166" y="2161210"/>
            <a:ext cx="2793275" cy="4756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LU collaboration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3460569" y="2307464"/>
            <a:ext cx="4476205" cy="189299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Стрелка вниз 13"/>
          <p:cNvSpPr/>
          <p:nvPr/>
        </p:nvSpPr>
        <p:spPr>
          <a:xfrm>
            <a:off x="5284411" y="2496763"/>
            <a:ext cx="535577" cy="568655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 17"/>
          <p:cNvSpPr/>
          <p:nvPr/>
        </p:nvSpPr>
        <p:spPr>
          <a:xfrm>
            <a:off x="7936774" y="3113291"/>
            <a:ext cx="2793275" cy="4756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LU ASI (</a:t>
            </a:r>
            <a:r>
              <a:rPr lang="en-US" b="1" dirty="0" err="1"/>
              <a:t>Dr</a:t>
            </a:r>
            <a:r>
              <a:rPr lang="en-US" b="1" dirty="0"/>
              <a:t> Roman </a:t>
            </a:r>
            <a:r>
              <a:rPr lang="en-US" b="1" dirty="0" err="1"/>
              <a:t>Viter</a:t>
            </a:r>
            <a:r>
              <a:rPr lang="en-US" b="1" dirty="0"/>
              <a:t>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936773" y="3884534"/>
            <a:ext cx="2793275" cy="4756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Medical Faculty (Prof. </a:t>
            </a:r>
            <a:r>
              <a:rPr lang="en-US" b="1" dirty="0" err="1"/>
              <a:t>Una</a:t>
            </a:r>
            <a:r>
              <a:rPr lang="en-US" b="1" dirty="0"/>
              <a:t> </a:t>
            </a:r>
            <a:r>
              <a:rPr lang="en-US" b="1" dirty="0" err="1"/>
              <a:t>Riekstina</a:t>
            </a:r>
            <a:r>
              <a:rPr lang="en-US" b="1" dirty="0"/>
              <a:t>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936772" y="4655777"/>
            <a:ext cx="2793275" cy="4756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LU ASI (</a:t>
            </a:r>
            <a:r>
              <a:rPr lang="en-US" b="1" dirty="0" err="1"/>
              <a:t>Dr</a:t>
            </a:r>
            <a:r>
              <a:rPr lang="en-US" b="1" dirty="0"/>
              <a:t> </a:t>
            </a:r>
            <a:r>
              <a:rPr lang="en-US" b="1" dirty="0" err="1"/>
              <a:t>Mindaugas</a:t>
            </a:r>
            <a:r>
              <a:rPr lang="en-US" b="1" dirty="0"/>
              <a:t> </a:t>
            </a:r>
            <a:r>
              <a:rPr lang="en-US" b="1" dirty="0" err="1"/>
              <a:t>Tamosiuna</a:t>
            </a:r>
            <a:r>
              <a:rPr lang="en-US" b="1" dirty="0"/>
              <a:t>)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5" y="2882509"/>
            <a:ext cx="2605809" cy="85752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65" y="4095562"/>
            <a:ext cx="966676" cy="966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631" y="4122342"/>
            <a:ext cx="1626328" cy="6935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790" y="5484447"/>
            <a:ext cx="1747926" cy="75160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800" y="4404177"/>
            <a:ext cx="1532263" cy="141180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06" y="5006337"/>
            <a:ext cx="2276300" cy="1707827"/>
          </a:xfrm>
          <a:prstGeom prst="rect">
            <a:avLst/>
          </a:prstGeom>
        </p:spPr>
      </p:pic>
      <p:pic>
        <p:nvPicPr>
          <p:cNvPr id="20" name="Picture 2" descr="https://www.asi.lu.lv/fileadmin/_processed_/b/0/csm_04_Atomfiz_spektrask_instituts_vert_ENG_6aafa49ca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498" y="105142"/>
            <a:ext cx="1339117" cy="133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66D5A8-CD1E-1C52-7DF8-C163AD1FA4FA}"/>
              </a:ext>
            </a:extLst>
          </p:cNvPr>
          <p:cNvSpPr txBox="1"/>
          <p:nvPr/>
        </p:nvSpPr>
        <p:spPr>
          <a:xfrm>
            <a:off x="8341903" y="6334780"/>
            <a:ext cx="38500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400" dirty="0"/>
              <a:t>"Novel </a:t>
            </a:r>
            <a:r>
              <a:rPr lang="lv-LV" sz="1400" dirty="0" err="1"/>
              <a:t>photoluminescence</a:t>
            </a:r>
            <a:r>
              <a:rPr lang="lv-LV" sz="1400" dirty="0"/>
              <a:t> </a:t>
            </a:r>
            <a:r>
              <a:rPr lang="lv-LV" sz="1400" dirty="0" err="1"/>
              <a:t>platforms</a:t>
            </a:r>
            <a:r>
              <a:rPr lang="lv-LV" sz="1400" dirty="0"/>
              <a:t> </a:t>
            </a:r>
            <a:r>
              <a:rPr lang="lv-LV" sz="1400" dirty="0" err="1"/>
              <a:t>for</a:t>
            </a:r>
            <a:r>
              <a:rPr lang="lv-LV" sz="1400" dirty="0"/>
              <a:t> </a:t>
            </a:r>
            <a:r>
              <a:rPr lang="lv-LV" sz="1400" dirty="0" err="1"/>
              <a:t>Listeria</a:t>
            </a:r>
            <a:r>
              <a:rPr lang="lv-LV" sz="1400" dirty="0"/>
              <a:t> </a:t>
            </a:r>
            <a:r>
              <a:rPr lang="lv-LV" sz="1400" dirty="0" err="1"/>
              <a:t>monocytogenes</a:t>
            </a:r>
            <a:r>
              <a:rPr lang="lv-LV" sz="1400" dirty="0"/>
              <a:t> </a:t>
            </a:r>
            <a:r>
              <a:rPr lang="lv-LV" sz="1400" dirty="0" err="1"/>
              <a:t>detection</a:t>
            </a:r>
            <a:r>
              <a:rPr lang="lv-LV" sz="1400" dirty="0"/>
              <a:t>" 1.1.1.5/21/A/001</a:t>
            </a:r>
          </a:p>
        </p:txBody>
      </p:sp>
    </p:spTree>
    <p:extLst>
      <p:ext uri="{BB962C8B-B14F-4D97-AF65-F5344CB8AC3E}">
        <p14:creationId xmlns:p14="http://schemas.microsoft.com/office/powerpoint/2010/main" val="4191933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523" y="161202"/>
            <a:ext cx="7918268" cy="1325563"/>
          </a:xfrm>
        </p:spPr>
        <p:txBody>
          <a:bodyPr>
            <a:normAutofit/>
          </a:bodyPr>
          <a:lstStyle/>
          <a:p>
            <a:r>
              <a:rPr lang="en-US" b="1" dirty="0"/>
              <a:t>Anticancer therapy (Photo-thermal and photo-dynamic therapies)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80411" y="3065418"/>
            <a:ext cx="2447110" cy="12017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MXene-based materials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7903" y="2161210"/>
            <a:ext cx="2793275" cy="4756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External partners support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966166" y="2161210"/>
            <a:ext cx="2793275" cy="4756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LU collaboration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3460569" y="2307464"/>
            <a:ext cx="4476205" cy="189299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Стрелка вниз 13"/>
          <p:cNvSpPr/>
          <p:nvPr/>
        </p:nvSpPr>
        <p:spPr>
          <a:xfrm>
            <a:off x="5284411" y="2496763"/>
            <a:ext cx="535577" cy="568655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 17"/>
          <p:cNvSpPr/>
          <p:nvPr/>
        </p:nvSpPr>
        <p:spPr>
          <a:xfrm>
            <a:off x="7936774" y="3113291"/>
            <a:ext cx="2793275" cy="4756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LU ASI (</a:t>
            </a:r>
            <a:r>
              <a:rPr lang="en-US" b="1" dirty="0" err="1"/>
              <a:t>Dr</a:t>
            </a:r>
            <a:r>
              <a:rPr lang="en-US" b="1" dirty="0"/>
              <a:t> Roman </a:t>
            </a:r>
            <a:r>
              <a:rPr lang="en-US" b="1" dirty="0" err="1"/>
              <a:t>Viter</a:t>
            </a:r>
            <a:r>
              <a:rPr lang="en-US" b="1" dirty="0"/>
              <a:t>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936773" y="3884534"/>
            <a:ext cx="2793275" cy="4756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Medical Faculty (Prof. </a:t>
            </a:r>
            <a:r>
              <a:rPr lang="en-US" b="1" dirty="0" err="1"/>
              <a:t>Una</a:t>
            </a:r>
            <a:r>
              <a:rPr lang="en-US" b="1" dirty="0"/>
              <a:t> </a:t>
            </a:r>
            <a:r>
              <a:rPr lang="en-US" b="1" dirty="0" err="1"/>
              <a:t>Riekstina</a:t>
            </a:r>
            <a:r>
              <a:rPr lang="en-US" b="1" dirty="0"/>
              <a:t>)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90" y="5484447"/>
            <a:ext cx="1747926" cy="7516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569" y="4971715"/>
            <a:ext cx="1898941" cy="17770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697" y="4462512"/>
            <a:ext cx="1384796" cy="1323702"/>
          </a:xfrm>
          <a:prstGeom prst="rect">
            <a:avLst/>
          </a:prstGeom>
        </p:spPr>
      </p:pic>
      <p:pic>
        <p:nvPicPr>
          <p:cNvPr id="22" name="Picture 8" descr="Fig.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82" y="5359496"/>
            <a:ext cx="1627312" cy="124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A comprehensive research university and experiential learning leader in  Philadelphia, PA | Drexel Universit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0" y="2835045"/>
            <a:ext cx="927789" cy="96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Google Shape;249;p8">
            <a:extLst>
              <a:ext uri="{FF2B5EF4-FFF2-40B4-BE49-F238E27FC236}">
                <a16:creationId xmlns:a16="http://schemas.microsoft.com/office/drawing/2014/main" id="{93F72987-8430-496C-AF6C-5F9AA717DBF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05929" y="3196576"/>
            <a:ext cx="1353446" cy="784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2340" y="4393273"/>
            <a:ext cx="1000623" cy="10006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405" y="4203024"/>
            <a:ext cx="1598067" cy="979999"/>
          </a:xfrm>
          <a:prstGeom prst="rect">
            <a:avLst/>
          </a:prstGeom>
        </p:spPr>
      </p:pic>
      <p:pic>
        <p:nvPicPr>
          <p:cNvPr id="23" name="Picture 2" descr="https://www.asi.lu.lv/fileadmin/_processed_/b/0/csm_04_Atomfiz_spektrask_instituts_vert_ENG_6aafa49ca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498" y="105142"/>
            <a:ext cx="1339117" cy="133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0062F9-8E6E-45FC-11E4-B2A12F7D6EF8}"/>
              </a:ext>
            </a:extLst>
          </p:cNvPr>
          <p:cNvSpPr txBox="1"/>
          <p:nvPr/>
        </p:nvSpPr>
        <p:spPr>
          <a:xfrm>
            <a:off x="8498048" y="6236054"/>
            <a:ext cx="36939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400" dirty="0"/>
              <a:t>"Novel </a:t>
            </a:r>
            <a:r>
              <a:rPr lang="lv-LV" sz="1400" dirty="0" err="1"/>
              <a:t>photoluminescence</a:t>
            </a:r>
            <a:r>
              <a:rPr lang="lv-LV" sz="1400" dirty="0"/>
              <a:t> </a:t>
            </a:r>
            <a:r>
              <a:rPr lang="lv-LV" sz="1400" dirty="0" err="1"/>
              <a:t>platforms</a:t>
            </a:r>
            <a:r>
              <a:rPr lang="lv-LV" sz="1400" dirty="0"/>
              <a:t> </a:t>
            </a:r>
            <a:r>
              <a:rPr lang="lv-LV" sz="1400" dirty="0" err="1"/>
              <a:t>for</a:t>
            </a:r>
            <a:r>
              <a:rPr lang="lv-LV" sz="1400" dirty="0"/>
              <a:t> </a:t>
            </a:r>
            <a:r>
              <a:rPr lang="lv-LV" sz="1400" dirty="0" err="1"/>
              <a:t>Listeria</a:t>
            </a:r>
            <a:r>
              <a:rPr lang="lv-LV" sz="1400" dirty="0"/>
              <a:t> </a:t>
            </a:r>
            <a:r>
              <a:rPr lang="lv-LV" sz="1400" dirty="0" err="1"/>
              <a:t>monocytogenes</a:t>
            </a:r>
            <a:r>
              <a:rPr lang="lv-LV" sz="1400" dirty="0"/>
              <a:t> </a:t>
            </a:r>
            <a:r>
              <a:rPr lang="lv-LV" sz="1400" dirty="0" err="1"/>
              <a:t>detection</a:t>
            </a:r>
            <a:r>
              <a:rPr lang="lv-LV" sz="1400" dirty="0"/>
              <a:t>" 1.1.1.5/21/A/001</a:t>
            </a:r>
          </a:p>
        </p:txBody>
      </p:sp>
    </p:spTree>
    <p:extLst>
      <p:ext uri="{BB962C8B-B14F-4D97-AF65-F5344CB8AC3E}">
        <p14:creationId xmlns:p14="http://schemas.microsoft.com/office/powerpoint/2010/main" val="380084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523" y="161202"/>
            <a:ext cx="7918268" cy="1325563"/>
          </a:xfrm>
        </p:spPr>
        <p:txBody>
          <a:bodyPr>
            <a:normAutofit/>
          </a:bodyPr>
          <a:lstStyle/>
          <a:p>
            <a:r>
              <a:rPr lang="en-US" b="1" dirty="0"/>
              <a:t>Biocompatible coatings for dental and orthopedics implants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80411" y="3065418"/>
            <a:ext cx="2447110" cy="12017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Orthopedics and dental implants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7903" y="2161210"/>
            <a:ext cx="2793275" cy="4756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External partners support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966166" y="2161210"/>
            <a:ext cx="2793275" cy="4756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LU collaboration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3460569" y="2307464"/>
            <a:ext cx="4476205" cy="189299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Стрелка вниз 13"/>
          <p:cNvSpPr/>
          <p:nvPr/>
        </p:nvSpPr>
        <p:spPr>
          <a:xfrm>
            <a:off x="5284411" y="2496763"/>
            <a:ext cx="535577" cy="568655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 17"/>
          <p:cNvSpPr/>
          <p:nvPr/>
        </p:nvSpPr>
        <p:spPr>
          <a:xfrm>
            <a:off x="7936774" y="3113291"/>
            <a:ext cx="2793275" cy="4756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LU ASI (</a:t>
            </a:r>
            <a:r>
              <a:rPr lang="en-US" b="1" dirty="0" err="1"/>
              <a:t>Dr</a:t>
            </a:r>
            <a:r>
              <a:rPr lang="en-US" b="1" dirty="0"/>
              <a:t> Roman </a:t>
            </a:r>
            <a:r>
              <a:rPr lang="en-US" b="1" dirty="0" err="1"/>
              <a:t>Viter</a:t>
            </a:r>
            <a:r>
              <a:rPr lang="en-US" b="1" dirty="0"/>
              <a:t>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936773" y="3884534"/>
            <a:ext cx="2793275" cy="4756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Medical Faculty (Prof. </a:t>
            </a:r>
            <a:r>
              <a:rPr lang="en-US" b="1" dirty="0" err="1"/>
              <a:t>Una</a:t>
            </a:r>
            <a:r>
              <a:rPr lang="en-US" b="1" dirty="0"/>
              <a:t> </a:t>
            </a:r>
            <a:r>
              <a:rPr lang="en-US" b="1" dirty="0" err="1"/>
              <a:t>Riekstina</a:t>
            </a:r>
            <a:r>
              <a:rPr lang="en-US" b="1" dirty="0"/>
              <a:t>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915474" y="4667674"/>
            <a:ext cx="3571132" cy="4756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Medical Microbiology Laboratory (Dr. </a:t>
            </a:r>
            <a:r>
              <a:rPr lang="en-US" b="1" dirty="0" err="1"/>
              <a:t>Tatjana</a:t>
            </a:r>
            <a:r>
              <a:rPr lang="en-US" b="1" dirty="0"/>
              <a:t> </a:t>
            </a:r>
            <a:r>
              <a:rPr lang="en-US" b="1" dirty="0" err="1"/>
              <a:t>Tračevska</a:t>
            </a:r>
            <a:r>
              <a:rPr lang="en-US" b="1" dirty="0"/>
              <a:t>)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29" y="2800065"/>
            <a:ext cx="1212287" cy="121228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99" y="4267201"/>
            <a:ext cx="1601890" cy="708254"/>
          </a:xfrm>
          <a:prstGeom prst="rect">
            <a:avLst/>
          </a:prstGeom>
        </p:spPr>
      </p:pic>
      <p:pic>
        <p:nvPicPr>
          <p:cNvPr id="28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739" y="4790609"/>
            <a:ext cx="1178213" cy="117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006" y="3008218"/>
            <a:ext cx="1300887" cy="145429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74" y="5503816"/>
            <a:ext cx="1080378" cy="95380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085" y="4462512"/>
            <a:ext cx="2053128" cy="1395485"/>
          </a:xfrm>
          <a:prstGeom prst="rect">
            <a:avLst/>
          </a:prstGeom>
        </p:spPr>
      </p:pic>
      <p:pic>
        <p:nvPicPr>
          <p:cNvPr id="33" name="Рисунок 32" descr="http://cmfs-ua.com/wp-content/uploads/2019/10/photo_2019-09-30_17-51-13-300x169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28971" y="4360150"/>
            <a:ext cx="2116988" cy="134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крив-моделювання3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297" y="5658693"/>
            <a:ext cx="1811382" cy="1199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 descr="https://www.asi.lu.lv/fileadmin/_processed_/b/0/csm_04_Atomfiz_spektrask_instituts_vert_ENG_6aafa49ca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498" y="105142"/>
            <a:ext cx="1339117" cy="133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F2F863-7FCE-6634-983C-D82C9873AB5B}"/>
              </a:ext>
            </a:extLst>
          </p:cNvPr>
          <p:cNvSpPr txBox="1"/>
          <p:nvPr/>
        </p:nvSpPr>
        <p:spPr>
          <a:xfrm>
            <a:off x="8341903" y="6269451"/>
            <a:ext cx="38500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400" dirty="0"/>
              <a:t>"Novel </a:t>
            </a:r>
            <a:r>
              <a:rPr lang="lv-LV" sz="1400" dirty="0" err="1"/>
              <a:t>photoluminescence</a:t>
            </a:r>
            <a:r>
              <a:rPr lang="lv-LV" sz="1400" dirty="0"/>
              <a:t> </a:t>
            </a:r>
            <a:r>
              <a:rPr lang="lv-LV" sz="1400" dirty="0" err="1"/>
              <a:t>platforms</a:t>
            </a:r>
            <a:r>
              <a:rPr lang="lv-LV" sz="1400" dirty="0"/>
              <a:t> </a:t>
            </a:r>
            <a:r>
              <a:rPr lang="lv-LV" sz="1400" dirty="0" err="1"/>
              <a:t>for</a:t>
            </a:r>
            <a:r>
              <a:rPr lang="lv-LV" sz="1400" dirty="0"/>
              <a:t> </a:t>
            </a:r>
            <a:r>
              <a:rPr lang="lv-LV" sz="1400" dirty="0" err="1"/>
              <a:t>Listeria</a:t>
            </a:r>
            <a:r>
              <a:rPr lang="lv-LV" sz="1400" dirty="0"/>
              <a:t> </a:t>
            </a:r>
            <a:r>
              <a:rPr lang="lv-LV" sz="1400" dirty="0" err="1"/>
              <a:t>monocytogenes</a:t>
            </a:r>
            <a:r>
              <a:rPr lang="lv-LV" sz="1400" dirty="0"/>
              <a:t> </a:t>
            </a:r>
            <a:r>
              <a:rPr lang="lv-LV" sz="1400" dirty="0" err="1"/>
              <a:t>detection</a:t>
            </a:r>
            <a:r>
              <a:rPr lang="lv-LV" sz="1400" dirty="0"/>
              <a:t>" 1.1.1.5/21/A/001</a:t>
            </a:r>
          </a:p>
        </p:txBody>
      </p:sp>
    </p:spTree>
    <p:extLst>
      <p:ext uri="{BB962C8B-B14F-4D97-AF65-F5344CB8AC3E}">
        <p14:creationId xmlns:p14="http://schemas.microsoft.com/office/powerpoint/2010/main" val="3356038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070" y="213606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"Novel photoluminescence platforms for Listeria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monocytogenes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detection"</a:t>
            </a:r>
          </a:p>
        </p:txBody>
      </p:sp>
      <p:pic>
        <p:nvPicPr>
          <p:cNvPr id="4" name="Picture 2" descr="https://www.asi.lu.lv/fileadmin/_processed_/b/0/csm_04_Atomfiz_spektrask_instituts_vert_ENG_6aafa49ca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498" y="105142"/>
            <a:ext cx="1339117" cy="133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854" y="3461631"/>
            <a:ext cx="5323592" cy="305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117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2192</TotalTime>
  <Words>346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Biomaterials  for medicine, pharmacy and veterinary  "Novel photoluminescence platforms for Listeria monocytogenes detection" 1.1.1.5/21/A/001</vt:lpstr>
      <vt:lpstr>Main areas, expected to cover with program</vt:lpstr>
      <vt:lpstr>Scaffolds for tissue regeneration and tissue engineering</vt:lpstr>
      <vt:lpstr>Hemostatic materials and drug-release scaffolds</vt:lpstr>
      <vt:lpstr>Antibacterial complexes with focus to MRSA strains</vt:lpstr>
      <vt:lpstr>Anticancer therapy (Photo-thermal and photo-dynamic therapies)</vt:lpstr>
      <vt:lpstr>Biocompatible coatings for dental and orthopedics implants</vt:lpstr>
      <vt:lpstr>"Novel photoluminescence platforms for Listeria monocytogenes detection"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Biomaterials  for medicine, pharmacy and veterinary</dc:title>
  <dc:creator>Maksym</dc:creator>
  <cp:lastModifiedBy>Dace Gulbe</cp:lastModifiedBy>
  <cp:revision>12</cp:revision>
  <dcterms:created xsi:type="dcterms:W3CDTF">2022-03-15T10:17:32Z</dcterms:created>
  <dcterms:modified xsi:type="dcterms:W3CDTF">2023-06-07T09:57:51Z</dcterms:modified>
</cp:coreProperties>
</file>